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59" r:id="rId24"/>
    <p:sldId id="296" r:id="rId25"/>
    <p:sldId id="261" r:id="rId26"/>
    <p:sldId id="268" r:id="rId27"/>
    <p:sldId id="269" r:id="rId28"/>
    <p:sldId id="270" r:id="rId29"/>
    <p:sldId id="262" r:id="rId30"/>
    <p:sldId id="297" r:id="rId31"/>
    <p:sldId id="264" r:id="rId32"/>
    <p:sldId id="265" r:id="rId33"/>
    <p:sldId id="263" r:id="rId34"/>
    <p:sldId id="266" r:id="rId35"/>
    <p:sldId id="273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5" autoAdjust="0"/>
    <p:restoredTop sz="80172"/>
  </p:normalViewPr>
  <p:slideViewPr>
    <p:cSldViewPr snapToGrid="0">
      <p:cViewPr>
        <p:scale>
          <a:sx n="80" d="100"/>
          <a:sy n="80" d="100"/>
        </p:scale>
        <p:origin x="4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FA932-3273-8844-ADE4-6FFF19519F37}" type="datetimeFigureOut"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B71D3-C21E-874D-A35E-8F575D3AB9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B71D3-C21E-874D-A35E-8F575D3AB9C3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B71D3-C21E-874D-A35E-8F575D3AB9C3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2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4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8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3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81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1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4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D77A-E39D-4701-98EF-AD9FFB68D38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1D48-50B3-4971-80C1-4EEECD70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8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0431" y="1122363"/>
            <a:ext cx="9719353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Demystifying Parallel and Distributed Deep </a:t>
            </a:r>
            <a:r>
              <a:rPr lang="en-US" altLang="zh-CN"/>
              <a:t>Learning</a:t>
            </a:r>
            <a:r>
              <a:rPr lang="en-US" altLang="zh-CN" smtClean="0"/>
              <a:t>:</a:t>
            </a:r>
            <a:br>
              <a:rPr lang="en-US" altLang="zh-CN" smtClean="0"/>
            </a:br>
            <a:r>
              <a:rPr lang="en-US" altLang="zh-CN" smtClean="0"/>
              <a:t> </a:t>
            </a:r>
            <a:r>
              <a:rPr lang="en-US" altLang="zh-CN" dirty="0"/>
              <a:t>An In-Depth Concurrency Analysis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de-DE" altLang="zh-CN" dirty="0" smtClean="0"/>
              <a:t>TAL BEN-NUN </a:t>
            </a:r>
            <a:r>
              <a:rPr lang="de-DE" altLang="zh-CN" dirty="0" err="1" smtClean="0"/>
              <a:t>and</a:t>
            </a:r>
            <a:r>
              <a:rPr lang="de-DE" altLang="zh-CN" dirty="0" smtClean="0"/>
              <a:t> TORSTEN HOEFLER, ETH </a:t>
            </a:r>
            <a:r>
              <a:rPr lang="de-DE" altLang="zh-CN" dirty="0" err="1"/>
              <a:t>Zurich</a:t>
            </a:r>
            <a:r>
              <a:rPr lang="de-DE" altLang="zh-CN" dirty="0"/>
              <a:t> </a:t>
            </a:r>
            <a:endParaRPr lang="de-DE" altLang="zh-CN" dirty="0" smtClean="0"/>
          </a:p>
          <a:p>
            <a:r>
              <a:rPr kumimoji="1" lang="en-US" altLang="zh-CN" dirty="0"/>
              <a:t>Presenter: Xupeng Miao, Zhipeng Zhang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6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Mini-batch Size Effect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86439"/>
            <a:ext cx="10210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1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Background</a:t>
            </a:r>
          </a:p>
          <a:p>
            <a:r>
              <a:rPr kumimoji="1" lang="en-US" altLang="zh-CN" dirty="0" smtClean="0"/>
              <a:t>Single-Node Deep Learning</a:t>
            </a:r>
          </a:p>
          <a:p>
            <a:pPr lvl="1"/>
            <a:r>
              <a:rPr kumimoji="1" lang="en-US" altLang="zh-CN" dirty="0" smtClean="0"/>
              <a:t>Deep Neural Networks</a:t>
            </a:r>
          </a:p>
          <a:p>
            <a:pPr lvl="1"/>
            <a:r>
              <a:rPr kumimoji="1" lang="en-US" altLang="zh-CN" dirty="0" smtClean="0"/>
              <a:t>Layer Computation</a:t>
            </a:r>
          </a:p>
          <a:p>
            <a:pPr lvl="1"/>
            <a:r>
              <a:rPr kumimoji="1" lang="en-US" altLang="zh-CN" dirty="0" smtClean="0"/>
              <a:t>Optimization Methods</a:t>
            </a:r>
          </a:p>
          <a:p>
            <a:pPr lvl="1"/>
            <a:r>
              <a:rPr kumimoji="1" lang="en-US" altLang="zh-CN" dirty="0" smtClean="0"/>
              <a:t>Hyper-Parameter Search</a:t>
            </a:r>
          </a:p>
          <a:p>
            <a:pPr lvl="1"/>
            <a:r>
              <a:rPr kumimoji="1" lang="en-US" altLang="zh-CN" dirty="0" smtClean="0"/>
              <a:t>Architecture Search</a:t>
            </a:r>
          </a:p>
          <a:p>
            <a:r>
              <a:rPr kumimoji="1" lang="en-US" altLang="zh-CN" dirty="0" smtClean="0"/>
              <a:t>Distributed Deep Learning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15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 Neural Networks 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890499"/>
            <a:ext cx="10147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4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 Computation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61" y="1523574"/>
            <a:ext cx="543560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89" y="2697940"/>
            <a:ext cx="4356100" cy="73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61" y="3691758"/>
            <a:ext cx="4127500" cy="127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854" y="5218976"/>
            <a:ext cx="3467100" cy="495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7019" y="1743958"/>
            <a:ext cx="2714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Convolution Layer 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Pooling Layer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Batch Normalization Layer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Recurrent Layer</a:t>
            </a:r>
          </a:p>
        </p:txBody>
      </p:sp>
    </p:spTree>
    <p:extLst>
      <p:ext uri="{BB962C8B-B14F-4D97-AF65-F5344CB8AC3E}">
        <p14:creationId xmlns:p14="http://schemas.microsoft.com/office/powerpoint/2010/main" val="107606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 Computation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0" y="1962364"/>
            <a:ext cx="11673040" cy="38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 Computation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68" y="1369874"/>
            <a:ext cx="5024224" cy="48296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100"/>
            <a:ext cx="5816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 Computation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41" y="1903864"/>
            <a:ext cx="3215916" cy="38198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78" y="3021225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3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 Computation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64" y="1690688"/>
            <a:ext cx="4427636" cy="4379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64" y="2914453"/>
            <a:ext cx="5156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 Computation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07" y="2185613"/>
            <a:ext cx="10007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8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Optimization 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Batch methods</a:t>
            </a:r>
          </a:p>
          <a:p>
            <a:pPr lvl="1"/>
            <a:r>
              <a:rPr kumimoji="1" lang="en-US" altLang="zh-CN" dirty="0" smtClean="0"/>
              <a:t>CG</a:t>
            </a:r>
          </a:p>
          <a:p>
            <a:pPr lvl="1"/>
            <a:r>
              <a:rPr kumimoji="1" lang="en-US" altLang="zh-CN" dirty="0" smtClean="0"/>
              <a:t>L-BFGS</a:t>
            </a:r>
          </a:p>
          <a:p>
            <a:r>
              <a:rPr kumimoji="1" lang="en-US" altLang="zh-CN" dirty="0" smtClean="0"/>
              <a:t>Hessian-free second-order optimization</a:t>
            </a:r>
          </a:p>
          <a:p>
            <a:r>
              <a:rPr kumimoji="1" lang="en-US" altLang="zh-CN" dirty="0" smtClean="0"/>
              <a:t>Other optimization algorithms</a:t>
            </a:r>
          </a:p>
          <a:p>
            <a:r>
              <a:rPr kumimoji="1" lang="en-US" altLang="zh-CN" dirty="0" smtClean="0"/>
              <a:t>Gradient-free evolutionary algorithms</a:t>
            </a:r>
          </a:p>
        </p:txBody>
      </p:sp>
    </p:spTree>
    <p:extLst>
      <p:ext uri="{BB962C8B-B14F-4D97-AF65-F5344CB8AC3E}">
        <p14:creationId xmlns:p14="http://schemas.microsoft.com/office/powerpoint/2010/main" val="199499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Background</a:t>
            </a:r>
          </a:p>
          <a:p>
            <a:pPr lvl="1"/>
            <a:r>
              <a:rPr kumimoji="1" lang="en-US" altLang="zh-CN" dirty="0" smtClean="0"/>
              <a:t>Trends</a:t>
            </a:r>
          </a:p>
          <a:p>
            <a:pPr lvl="1"/>
            <a:r>
              <a:rPr kumimoji="1" lang="en-US" altLang="zh-CN" dirty="0" smtClean="0"/>
              <a:t>Supervised, Unsupervised and Reinforcement Learning</a:t>
            </a:r>
          </a:p>
          <a:p>
            <a:r>
              <a:rPr kumimoji="1" lang="en-US" altLang="zh-CN" dirty="0" smtClean="0"/>
              <a:t>Single-Node Deep Learning</a:t>
            </a:r>
          </a:p>
          <a:p>
            <a:r>
              <a:rPr kumimoji="1" lang="en-US" altLang="zh-CN" dirty="0" smtClean="0"/>
              <a:t>Distributed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0402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Hyper-Parameter Search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Grid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s</a:t>
            </a:r>
            <a:r>
              <a:rPr kumimoji="1" lang="en-US" altLang="zh-CN" dirty="0" smtClean="0"/>
              <a:t>earch</a:t>
            </a:r>
            <a:endParaRPr kumimoji="1" lang="zh-CN" altLang="en-US" dirty="0" smtClean="0"/>
          </a:p>
          <a:p>
            <a:r>
              <a:rPr kumimoji="1" lang="en-US" altLang="zh-CN" dirty="0" smtClean="0"/>
              <a:t>Bayesian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o</a:t>
            </a:r>
            <a:r>
              <a:rPr kumimoji="1" lang="en-US" altLang="zh-CN" dirty="0" smtClean="0"/>
              <a:t>ptimization</a:t>
            </a:r>
          </a:p>
          <a:p>
            <a:r>
              <a:rPr kumimoji="1" lang="en-US" altLang="zh-CN" dirty="0" smtClean="0"/>
              <a:t>Predictive analysis of the learning curves</a:t>
            </a:r>
          </a:p>
          <a:p>
            <a:r>
              <a:rPr kumimoji="1" lang="en-US" altLang="zh-CN" dirty="0" smtClean="0"/>
              <a:t>Sampling the hyper-parameter space with Compressed Sensing</a:t>
            </a:r>
          </a:p>
          <a:p>
            <a:r>
              <a:rPr kumimoji="1" lang="en-US" altLang="zh-CN" dirty="0" err="1" smtClean="0"/>
              <a:t>Metaheuristic</a:t>
            </a:r>
            <a:r>
              <a:rPr kumimoji="1" lang="en-US" altLang="zh-CN" dirty="0" smtClean="0"/>
              <a:t> optimization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10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Architecture Search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56" y="1661586"/>
            <a:ext cx="11099087" cy="45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Background</a:t>
            </a:r>
          </a:p>
          <a:p>
            <a:r>
              <a:rPr kumimoji="1" lang="en-US" altLang="zh-CN" dirty="0" smtClean="0"/>
              <a:t>Single-Node Deep Learning</a:t>
            </a:r>
          </a:p>
          <a:p>
            <a:r>
              <a:rPr kumimoji="1" lang="en-US" altLang="zh-CN" dirty="0" smtClean="0"/>
              <a:t>Distributed Deep Learning</a:t>
            </a:r>
          </a:p>
          <a:p>
            <a:pPr lvl="1"/>
            <a:r>
              <a:rPr kumimoji="1" lang="en-US" altLang="zh-CN" dirty="0"/>
              <a:t>Parallelism (data paralellism, model parallelism, pipeline, hybrid)</a:t>
            </a:r>
          </a:p>
          <a:p>
            <a:pPr lvl="1"/>
            <a:r>
              <a:rPr lang="en-US" dirty="0"/>
              <a:t>Centralization (</a:t>
            </a:r>
            <a:r>
              <a:rPr lang="en-US" dirty="0"/>
              <a:t>Decentralized vs. Centralized)</a:t>
            </a:r>
          </a:p>
          <a:p>
            <a:pPr lvl="1"/>
            <a:r>
              <a:rPr lang="en-US" dirty="0"/>
              <a:t>Compression (Full precision vs. Low precision)</a:t>
            </a:r>
          </a:p>
          <a:p>
            <a:pPr lvl="1"/>
            <a:r>
              <a:rPr lang="en-US" dirty="0"/>
              <a:t>Model consistency (Asynchronous vs. Synchronous)</a:t>
            </a:r>
            <a:endParaRPr lang="en-US" dirty="0"/>
          </a:p>
          <a:p>
            <a:pPr lvl="1"/>
            <a:r>
              <a:rPr lang="en-US" dirty="0"/>
              <a:t>Model consolidation (ensemble learning, model average)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32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19" y="1495841"/>
            <a:ext cx="10495238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537" y="27072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i="1"/>
              <a:t>How to distribute the jobs?</a:t>
            </a:r>
          </a:p>
        </p:txBody>
      </p:sp>
    </p:spTree>
    <p:extLst>
      <p:ext uri="{BB962C8B-B14F-4D97-AF65-F5344CB8AC3E}">
        <p14:creationId xmlns:p14="http://schemas.microsoft.com/office/powerpoint/2010/main" val="6335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Ways of parallelism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178"/>
            <a:ext cx="10515600" cy="2205674"/>
          </a:xfrm>
        </p:spPr>
        <p:txBody>
          <a:bodyPr>
            <a:noAutofit/>
          </a:bodyPr>
          <a:lstStyle/>
          <a:p>
            <a:r>
              <a:rPr lang="en-US" sz="2800"/>
              <a:t>Data parallelism: partition input data</a:t>
            </a:r>
          </a:p>
          <a:p>
            <a:r>
              <a:rPr lang="en-US" sz="2800"/>
              <a:t>Model parallelism: partition neurons inside one layer</a:t>
            </a:r>
          </a:p>
          <a:p>
            <a:r>
              <a:rPr lang="en-US" sz="2800"/>
              <a:t>Pipeline: partition layers</a:t>
            </a:r>
          </a:p>
          <a:p>
            <a:r>
              <a:rPr lang="en-US" sz="2800"/>
              <a:t>Hybrid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59" y="4058656"/>
            <a:ext cx="9242393" cy="26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Partition data in a minibatch and feed them to different machines.</a:t>
            </a:r>
          </a:p>
          <a:p>
            <a:r>
              <a:rPr lang="en-US"/>
              <a:t>Characteristics:</a:t>
            </a:r>
          </a:p>
          <a:p>
            <a:pPr lvl="1"/>
            <a:r>
              <a:rPr lang="en-US"/>
              <a:t>One machine has to hold the whole model.</a:t>
            </a:r>
          </a:p>
          <a:p>
            <a:pPr lvl="1"/>
            <a:r>
              <a:rPr lang="en-US"/>
              <a:t>Communication in aggregating gradients and batch normalization</a:t>
            </a:r>
          </a:p>
          <a:p>
            <a:pPr lvl="1"/>
            <a:r>
              <a:rPr lang="en-US"/>
              <a:t>Scalability is bounded by batch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531" y="3999384"/>
            <a:ext cx="2875821" cy="23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27815"/>
            <a:ext cx="10515600" cy="2849147"/>
          </a:xfrm>
        </p:spPr>
        <p:txBody>
          <a:bodyPr/>
          <a:lstStyle/>
          <a:p>
            <a:r>
              <a:rPr lang="en-US"/>
              <a:t>Partition neurons inside each layer</a:t>
            </a:r>
          </a:p>
          <a:p>
            <a:r>
              <a:rPr lang="en-US"/>
              <a:t>Characteristics :</a:t>
            </a:r>
          </a:p>
          <a:p>
            <a:pPr lvl="1"/>
            <a:r>
              <a:rPr lang="en-US"/>
              <a:t>Smaller memory overhead for each machine</a:t>
            </a:r>
          </a:p>
          <a:p>
            <a:pPr lvl="1"/>
            <a:r>
              <a:rPr lang="en-US"/>
              <a:t>All-to-all communication after each layer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44" y="1720920"/>
            <a:ext cx="5056681" cy="12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07895"/>
            <a:ext cx="10515600" cy="2969068"/>
          </a:xfrm>
        </p:spPr>
        <p:txBody>
          <a:bodyPr/>
          <a:lstStyle/>
          <a:p>
            <a:r>
              <a:rPr lang="en-US"/>
              <a:t>Partition layers</a:t>
            </a:r>
          </a:p>
          <a:p>
            <a:r>
              <a:rPr lang="en-US"/>
              <a:t>Characteristics :</a:t>
            </a:r>
          </a:p>
          <a:p>
            <a:pPr lvl="1"/>
            <a:r>
              <a:rPr lang="en-US"/>
              <a:t>Smaller memory overhead for each machine</a:t>
            </a:r>
          </a:p>
          <a:p>
            <a:pPr lvl="1"/>
            <a:r>
              <a:rPr lang="en-US"/>
              <a:t>Communication after each layer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327" y="1486674"/>
            <a:ext cx="4329346" cy="16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Hybrid -- AlexNet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Best speedup using Model parallelism or Data parallelism with 4 GPUs: 2.25X.</a:t>
            </a:r>
          </a:p>
          <a:p>
            <a:r>
              <a:rPr lang="en-US"/>
              <a:t>Best speedup using Model parallelism for Conv, Data parallelism for FC using 4 GPUs is 3.1X.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54" y="3700968"/>
            <a:ext cx="8168806" cy="27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Trends: Research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84" y="1495478"/>
            <a:ext cx="9050314" cy="28933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09" y="4541254"/>
            <a:ext cx="6451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537" y="27072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i="1"/>
              <a:t>How do the jobs cooperate each other?</a:t>
            </a:r>
          </a:p>
        </p:txBody>
      </p:sp>
    </p:spTree>
    <p:extLst>
      <p:ext uri="{BB962C8B-B14F-4D97-AF65-F5344CB8AC3E}">
        <p14:creationId xmlns:p14="http://schemas.microsoft.com/office/powerpoint/2010/main" val="159117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Centralization (</a:t>
            </a:r>
            <a:r>
              <a:rPr lang="en-US" dirty="0"/>
              <a:t>Decentralized vs. Centralized)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Heterogeneous environment: network topology, bandwidth, latency, fault tolerance,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32" y="2741129"/>
            <a:ext cx="7035280" cy="34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(Full precision vs. Low precision)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Motivation: communication can be expensive; smaller models maybe needed.</a:t>
            </a:r>
          </a:p>
          <a:p>
            <a:r>
              <a:rPr lang="en-US" sz="3200"/>
              <a:t>Solutions:</a:t>
            </a:r>
          </a:p>
          <a:p>
            <a:pPr lvl="1"/>
            <a:r>
              <a:rPr lang="en-US" sz="3200"/>
              <a:t>For gradients: stochastic roundding, quantization, sparsification, sketch</a:t>
            </a:r>
          </a:p>
          <a:p>
            <a:pPr lvl="1"/>
            <a:r>
              <a:rPr lang="en-US" sz="3200"/>
              <a:t>For model: quantization, sparsification, distillation</a:t>
            </a:r>
          </a:p>
        </p:txBody>
      </p:sp>
    </p:spTree>
    <p:extLst>
      <p:ext uri="{BB962C8B-B14F-4D97-AF65-F5344CB8AC3E}">
        <p14:creationId xmlns:p14="http://schemas.microsoft.com/office/powerpoint/2010/main" val="188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consistency (Async vs. Synchronous)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988" cy="4351338"/>
          </a:xfrm>
        </p:spPr>
        <p:txBody>
          <a:bodyPr/>
          <a:lstStyle/>
          <a:p>
            <a:r>
              <a:rPr lang="en-US"/>
              <a:t>When others can see your update?</a:t>
            </a:r>
          </a:p>
          <a:p>
            <a:pPr lvl="1"/>
            <a:r>
              <a:rPr lang="en-US"/>
              <a:t>HOGWILD!</a:t>
            </a:r>
          </a:p>
          <a:p>
            <a:pPr lvl="1"/>
            <a:r>
              <a:rPr lang="en-US"/>
              <a:t>SSP</a:t>
            </a:r>
          </a:p>
          <a:p>
            <a:pPr lvl="1"/>
            <a:r>
              <a:rPr lang="is-IS"/>
              <a:t>…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188" y="1587971"/>
            <a:ext cx="7186061" cy="50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consolidation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Ensemble learning</a:t>
            </a:r>
          </a:p>
          <a:p>
            <a:r>
              <a:rPr lang="en-US"/>
              <a:t>Model averaging</a:t>
            </a:r>
          </a:p>
          <a:p>
            <a:pPr lvl="1"/>
            <a:r>
              <a:rPr lang="en-US"/>
              <a:t>Parallel SGD</a:t>
            </a:r>
          </a:p>
          <a:p>
            <a:pPr lvl="1"/>
            <a:r>
              <a:rPr lang="en-US"/>
              <a:t>EASGD</a:t>
            </a:r>
          </a:p>
          <a:p>
            <a:pPr lvl="1"/>
            <a:r>
              <a:rPr lang="is-IS"/>
              <a:t>…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217068" y="2705751"/>
            <a:ext cx="7012406" cy="16897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distributed (DL/ML) systems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38200" y="2646951"/>
            <a:ext cx="2723147" cy="17485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56938" y="2705751"/>
            <a:ext cx="33528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/>
              <a:t>Data parallelism </a:t>
            </a:r>
          </a:p>
          <a:p>
            <a:pPr lvl="1" algn="ctr"/>
            <a:r>
              <a:rPr lang="en-US" sz="2400"/>
              <a:t>Model parallelism </a:t>
            </a:r>
          </a:p>
          <a:p>
            <a:pPr lvl="1" algn="ctr"/>
            <a:r>
              <a:rPr lang="en-US" sz="2400"/>
              <a:t>Pipelining</a:t>
            </a:r>
          </a:p>
          <a:p>
            <a:pPr lvl="1" algn="ctr"/>
            <a:r>
              <a:rPr lang="en-US" sz="2400"/>
              <a:t>Hybrid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04322" y="3028221"/>
            <a:ext cx="1820779" cy="10513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/>
          </a:p>
        </p:txBody>
      </p:sp>
      <p:sp>
        <p:nvSpPr>
          <p:cNvPr id="8" name="Rounded Rectangle 7"/>
          <p:cNvSpPr/>
          <p:nvPr/>
        </p:nvSpPr>
        <p:spPr>
          <a:xfrm>
            <a:off x="6756734" y="3028221"/>
            <a:ext cx="2015038" cy="10513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/>
          </a:p>
        </p:txBody>
      </p:sp>
      <p:sp>
        <p:nvSpPr>
          <p:cNvPr id="9" name="Rounded Rectangle 8"/>
          <p:cNvSpPr/>
          <p:nvPr/>
        </p:nvSpPr>
        <p:spPr>
          <a:xfrm>
            <a:off x="9229599" y="2995590"/>
            <a:ext cx="1887580" cy="10513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4217068" y="3275790"/>
            <a:ext cx="2393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Async, Sync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278353" y="3290412"/>
            <a:ext cx="2715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De-, centralized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8819646" y="3290411"/>
            <a:ext cx="3226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Low precision</a:t>
            </a:r>
            <a:endParaRPr lang="en-US" sz="2400" dirty="0"/>
          </a:p>
        </p:txBody>
      </p:sp>
      <p:sp>
        <p:nvSpPr>
          <p:cNvPr id="14" name="Multiply 13"/>
          <p:cNvSpPr/>
          <p:nvPr/>
        </p:nvSpPr>
        <p:spPr>
          <a:xfrm>
            <a:off x="3629277" y="3171847"/>
            <a:ext cx="589294" cy="789120"/>
          </a:xfrm>
          <a:prstGeom prst="mathMultiply">
            <a:avLst>
              <a:gd name="adj1" fmla="val 101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6236746" y="3195580"/>
            <a:ext cx="589294" cy="789120"/>
          </a:xfrm>
          <a:prstGeom prst="mathMultiply">
            <a:avLst>
              <a:gd name="adj1" fmla="val 101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8729976" y="3209655"/>
            <a:ext cx="589294" cy="789120"/>
          </a:xfrm>
          <a:prstGeom prst="mathMultiply">
            <a:avLst>
              <a:gd name="adj1" fmla="val 101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directions (mentioned in the paper)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Smaller model for mobile devices.</a:t>
            </a:r>
          </a:p>
          <a:p>
            <a:r>
              <a:rPr lang="en-US"/>
              <a:t>Energy-efficient hardware is needed, like FPGA, TPU, other ASICs.</a:t>
            </a:r>
          </a:p>
          <a:p>
            <a:r>
              <a:rPr lang="en-US"/>
              <a:t>An ease of use ML system is important:</a:t>
            </a:r>
          </a:p>
          <a:p>
            <a:pPr lvl="1"/>
            <a:r>
              <a:rPr lang="en-US"/>
              <a:t>AutoML: architechture search, hyper-parameter search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Trends: Model Size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64" y="2060682"/>
            <a:ext cx="100076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Trends: Hardware and 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ulti-node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258"/>
            <a:ext cx="10261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2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Trends: Node count and communication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13" y="1977205"/>
            <a:ext cx="10363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851"/>
            <a:ext cx="12052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SGD and Mini-batch SGD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93" y="3657809"/>
            <a:ext cx="8788257" cy="2711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13" y="1660040"/>
            <a:ext cx="8924818" cy="19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Popular Weight Update Rules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045199"/>
            <a:ext cx="8864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41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5717</TotalTime>
  <Words>507</Words>
  <Application>Microsoft Macintosh PowerPoint</Application>
  <PresentationFormat>Widescreen</PresentationFormat>
  <Paragraphs>130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等线</vt:lpstr>
      <vt:lpstr>等线 Light</vt:lpstr>
      <vt:lpstr>Arial</vt:lpstr>
      <vt:lpstr>Office Theme</vt:lpstr>
      <vt:lpstr>Demystifying Parallel and Distributed Deep Learning:  An In-Depth Concurrency Analysis </vt:lpstr>
      <vt:lpstr>Outlines</vt:lpstr>
      <vt:lpstr>Trends: Research</vt:lpstr>
      <vt:lpstr>Trends: Model Size</vt:lpstr>
      <vt:lpstr>Trends: Hardware and multi-node</vt:lpstr>
      <vt:lpstr>Trends: Node count and communication</vt:lpstr>
      <vt:lpstr>PowerPoint Presentation</vt:lpstr>
      <vt:lpstr>SGD and Mini-batch SGD</vt:lpstr>
      <vt:lpstr>Popular Weight Update Rules </vt:lpstr>
      <vt:lpstr>Mini-batch Size Effect</vt:lpstr>
      <vt:lpstr>Outlines</vt:lpstr>
      <vt:lpstr>Deep Neural Networks  </vt:lpstr>
      <vt:lpstr>Layer Computation</vt:lpstr>
      <vt:lpstr>Layer Computation</vt:lpstr>
      <vt:lpstr>Layer Computation</vt:lpstr>
      <vt:lpstr>Layer Computation</vt:lpstr>
      <vt:lpstr>Layer Computation</vt:lpstr>
      <vt:lpstr>Layer Computation</vt:lpstr>
      <vt:lpstr>Optimization Methods</vt:lpstr>
      <vt:lpstr>Hyper-Parameter Search</vt:lpstr>
      <vt:lpstr>Architecture Search</vt:lpstr>
      <vt:lpstr>Outlines</vt:lpstr>
      <vt:lpstr>Background </vt:lpstr>
      <vt:lpstr>How to distribute the jobs?</vt:lpstr>
      <vt:lpstr>Ways of parallelism</vt:lpstr>
      <vt:lpstr>Data parallelism</vt:lpstr>
      <vt:lpstr>Model parallelism</vt:lpstr>
      <vt:lpstr>Pipelining</vt:lpstr>
      <vt:lpstr>Example of Hybrid -- AlexNet</vt:lpstr>
      <vt:lpstr>How do the jobs cooperate each other?</vt:lpstr>
      <vt:lpstr>Centralization (Decentralized vs. Centralized)</vt:lpstr>
      <vt:lpstr>Compression (Full precision vs. Low precision)</vt:lpstr>
      <vt:lpstr>Model consistency (Async vs. Synchronous)</vt:lpstr>
      <vt:lpstr>Model consolidation</vt:lpstr>
      <vt:lpstr>Summary of distributed (DL/ML) systems </vt:lpstr>
      <vt:lpstr>Possible directions (mentioned in the paper)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&amp; distributed DL</dc:title>
  <dc:creator>God Hand</dc:creator>
  <cp:lastModifiedBy>Microsoft Office User</cp:lastModifiedBy>
  <cp:revision>66</cp:revision>
  <dcterms:created xsi:type="dcterms:W3CDTF">2018-05-17T11:53:47Z</dcterms:created>
  <dcterms:modified xsi:type="dcterms:W3CDTF">2018-05-22T04:57:46Z</dcterms:modified>
</cp:coreProperties>
</file>